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D921CD-7AE8-4F4F-A4A0-166BDEC12368}">
  <a:tblStyle styleId="{FBD921CD-7AE8-4F4F-A4A0-166BDEC123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6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job to everyone on their presentations thus far, looking forward to the upcoming 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name is Gabriel and today we’ll be talking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Hopefully you find it interesting and get introduced to a newish topic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c79876fd6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c79876fd6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 matrix shows the same almost linear relationship between each of the AP Stations as well as a similar </a:t>
            </a:r>
            <a:r>
              <a:rPr lang="en"/>
              <a:t>trend among the OP stations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get Variable Inflation Factors for each (aside from APMAM) above 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c79876fd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c79876fd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c79876fd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c79876fd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 the intervals are regularly spaced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is of great importance in environmental fields which is why I chose a time series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trend of precip over time at each station, the curves follow one another, parallel lines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c79876fd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c79876fd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observation vs itself in the past,</a:t>
            </a:r>
            <a:r>
              <a:rPr lang="en">
                <a:solidFill>
                  <a:schemeClr val="dk1"/>
                </a:solidFill>
              </a:rPr>
              <a:t> can be on either the forecast variable or the predictor though more commonly the forecast variable. So say 1989 station APMAM data and 1990 APMAM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autocorrelation is high, it can also indicate that the variable is not independent which violates assumptions of a regression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different from multicollinearity which as we know is a redundancy of data two predictors telling us something about one another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Autocorrelation is when data related to ITSELF as opposed to one predictor being related to another.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there is a test we can do in R to assess the autocorrelation of the residuals of an lm object, called the Durbin-Watson test. I ran the test on my full model and concluded that the residuals are indeed autocorrelated.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c79876fd6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c79876fd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that we have multicollinearity and autocorrelation we do what any good stats 632 student would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selection of variables, get the lowest AIC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an abundance of caution run an ANOVA to see if all subsets can be dropped at once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c79876fd6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c79876fd6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values are large because the acre-feet of runoff estimated is usually large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stations left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c79876fd6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c79876fd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c79876fd6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c79876fd6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c79876fd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c79876fd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c79876fd6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c79876fd6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3c79876fd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3c79876fd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jumping into the analysis I wanted to quickly talk about my own personal and </a:t>
            </a:r>
            <a:r>
              <a:rPr lang="en"/>
              <a:t>academic</a:t>
            </a:r>
            <a:r>
              <a:rPr lang="en"/>
              <a:t> motivations to look at water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worked in California water resources since 2015 mostly looking at data, which is what brought me to this program Here’s a pic of me on one of my favorite local watersheds this past September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was also a very wet year, it was not just your imaginations 68% more than normal for the time period of oct - may of this year compared to last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c79876fd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c79876fd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relationship exist, how strong is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clear stream runoff is the response and precipitation is the predictor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c79876fd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c79876fd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be looking at precipitation (snow in this case)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how it predicts runoff which is the snowmelt coming off the mountains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Runoff is very important to manage in CA water because we have dry summers as a result most rivers have dams eventually feed the streams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c79876fd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c79876fd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this talk about station locations on Google Earth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c79876fd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c79876fd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c79876fd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c79876fd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c79876fd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c79876fd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p-value of the Breusch-Pagan test is larger than alpha, it means that there is no evidence of heteroscedasticity in the model. This is generally a good thing, as it means that the assumption of homoscedasticity (constant variance) is reasonable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c79876fd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c79876fd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2 of the 6 predictor variables were significant IN THE PRESENCE OF ONE ANOTHER, OPRC Rock Creek and OPSLAKE South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a clustering of correlation in that AP stations are correlated and OP stations as well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0" y="0"/>
            <a:ext cx="9144000" cy="9636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Multicollinearity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2911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0" y="1048500"/>
            <a:ext cx="4527600" cy="2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4635000" y="1237500"/>
            <a:ext cx="42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2" name="Google Shape;112;p22"/>
          <p:cNvGraphicFramePr/>
          <p:nvPr/>
        </p:nvGraphicFramePr>
        <p:xfrm>
          <a:off x="4635000" y="118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{FBD921CD-7AE8-4F4F-A4A0-166BDEC12368}</a:tableStyleId>
              </a:tblPr>
              <a:tblGrid>
                <a:gridCol w="1140750"/>
                <a:gridCol w="3084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VIF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APMAM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APSAB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APSLAKE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OPBPC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OPRC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OPSLAKE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16.97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Time Series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Concerned with analyzing observations that are collected over intervals of time (regular or irregular intervals)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Useful for </a:t>
            </a:r>
            <a:r>
              <a:rPr b="1" lang="en"/>
              <a:t>forecasting: </a:t>
            </a:r>
            <a:r>
              <a:rPr lang="en"/>
              <a:t>predicting future </a:t>
            </a:r>
            <a:r>
              <a:rPr lang="en"/>
              <a:t>values from previous data and their trends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Regression is used in Time Series: Y is the forecast variable and X is the predictor </a:t>
            </a:r>
            <a:endParaRPr/>
          </a:p>
        </p:txBody>
      </p:sp>
      <p:sp>
        <p:nvSpPr>
          <p:cNvPr id="123" name="Google Shape;12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450" y="1152475"/>
            <a:ext cx="4924424" cy="32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0" y="0"/>
            <a:ext cx="9144000" cy="1006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Autocorrelation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Just as correlation measures the extent of a linear relationship between two variables, autocorrelation measures the linear relationship between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lagged values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of a time series.”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‌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1" name="Google Shape;131;p25"/>
          <p:cNvSpPr txBox="1"/>
          <p:nvPr>
            <p:ph idx="2" type="body"/>
          </p:nvPr>
        </p:nvSpPr>
        <p:spPr>
          <a:xfrm>
            <a:off x="5144100" y="15297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(Hyndman, R. J., &amp; Athanasopoulos, G. (2018). </a:t>
            </a:r>
            <a:r>
              <a:rPr i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Forecasting : Principles and Practice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(2nd ed.). Otexts. https://otexts.com/fpp2/)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463" y="2571750"/>
            <a:ext cx="48863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50" y="2026650"/>
            <a:ext cx="8304900" cy="3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175" y="766700"/>
            <a:ext cx="681415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ADB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50" y="967525"/>
            <a:ext cx="3829833" cy="32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375" y="681425"/>
            <a:ext cx="4585299" cy="38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0" y="0"/>
            <a:ext cx="9144000" cy="1018200"/>
          </a:xfrm>
          <a:prstGeom prst="rect">
            <a:avLst/>
          </a:prstGeom>
          <a:solidFill>
            <a:srgbClr val="D1D5DB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Further Research</a:t>
            </a:r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336175" y="1162200"/>
            <a:ext cx="8298900" cy="3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Cookbook/Data background very limited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BSAAM response not well defined geographically or in terms of hydrology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Reproducibility for Future Studies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Station names were not given full names for the dataset, which makes it hard to 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update the dataset and continue with forecasting.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validate the model against “real-life” data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Textbook Example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Meant to be open to interpretation, more than ONE right answer (log transformation could work too)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Simplified without too many observations (more stations could be added)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In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the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 future I look forward to doing a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similar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 analysis of time series data to forecast hydrologic phenomenon in CA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50" y="0"/>
            <a:ext cx="85479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900" y="652724"/>
            <a:ext cx="3236150" cy="1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774" y="855749"/>
            <a:ext cx="3528224" cy="37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799" y="0"/>
            <a:ext cx="63624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0" y="0"/>
            <a:ext cx="9144000" cy="896400"/>
          </a:xfrm>
          <a:prstGeom prst="rect">
            <a:avLst/>
          </a:prstGeom>
          <a:solidFill>
            <a:srgbClr val="E6CE6C"/>
          </a:solidFill>
          <a:ln cap="flat" cmpd="sng" w="9525">
            <a:solidFill>
              <a:srgbClr val="E6CE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Source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&gt; library(alr4)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&gt; data(water)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Applied Linear Regression (4th ed.)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Sandy Weisberg</a:t>
            </a:r>
            <a:endParaRPr/>
          </a:p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975" y="956750"/>
            <a:ext cx="4356325" cy="411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911525"/>
            <a:ext cx="30765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ADB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1: Full Model all 6 Stations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375" y="1017725"/>
            <a:ext cx="52292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AADB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1: Diagnostics Satisfied (!?)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313" y="3305348"/>
            <a:ext cx="3082500" cy="16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113" y="733327"/>
            <a:ext cx="3944925" cy="2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25" y="1124225"/>
            <a:ext cx="4691125" cy="28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0" y="0"/>
            <a:ext cx="9144000" cy="9636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Multicollinearity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2911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Only 2 of the 6 stations were significant in the initial model despite a very high R</a:t>
            </a: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²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The signs of estimates at stations APMAM and APSAB were negative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MLR assumptions well-satisfied despite these issues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150850"/>
            <a:ext cx="5211775" cy="32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